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68" r:id="rId5"/>
    <p:sldId id="273" r:id="rId6"/>
    <p:sldId id="258" r:id="rId7"/>
    <p:sldId id="259" r:id="rId8"/>
    <p:sldId id="275" r:id="rId9"/>
    <p:sldId id="274" r:id="rId10"/>
    <p:sldId id="262" r:id="rId11"/>
    <p:sldId id="263" r:id="rId12"/>
    <p:sldId id="264" r:id="rId13"/>
    <p:sldId id="276" r:id="rId14"/>
    <p:sldId id="277" r:id="rId15"/>
    <p:sldId id="269" r:id="rId16"/>
    <p:sldId id="27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546"/>
    <a:srgbClr val="51C4FD"/>
    <a:srgbClr val="010312"/>
    <a:srgbClr val="09111E"/>
    <a:srgbClr val="0A121D"/>
    <a:srgbClr val="1BB0D1"/>
    <a:srgbClr val="0D5F86"/>
    <a:srgbClr val="34D7E8"/>
    <a:srgbClr val="43CFEC"/>
    <a:srgbClr val="449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876" autoAdjust="0"/>
  </p:normalViewPr>
  <p:slideViewPr>
    <p:cSldViewPr snapToGrid="0">
      <p:cViewPr varScale="1">
        <p:scale>
          <a:sx n="90" d="100"/>
          <a:sy n="90" d="100"/>
        </p:scale>
        <p:origin x="1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0C541-6ACA-4207-B8D9-F3FC2BA1A1CF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43136-6AD4-413D-8E49-0C162D4FB2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84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everybody, my name is Jack Auty, and this is my Data Analyst Portfolio.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73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experiences gave me strong analytical skills and a deep appreciation for the power of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graduating during the pandemic, I struggled with confidence, direction and imposter syndrome especially before my diagnosis.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That’s why discovering the Data Skills Bootcamp was such an unexpected turning point.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quality of teaching and the inspiration I drew from my cohort’s resilience, insight, and warmth — has built my confidence and reignited my drive to enter the industry.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now confident in the ETL process and in Data Visualisation and Analysis.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demonstrate this, I have built a Python project -using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Pandas to analyse a dataset of my 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559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dataset consisted of over 1500 Markdown files tracking my medication details and wake hours through custom Obsidian templates.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regex to extract column headers and rows from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consolidating all 1500 files down to just 2.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33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my custom transformation and normalization pipeline handled non-standard formats.</a:t>
            </a: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normalized dosages, converted time ranges to midpoints, and logged outliers.</a:t>
            </a: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point, Transformation was complete, it was all ready to be loaded into Tableau for visualisation and analysis.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here is the final Tableau Dashboard for my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 notice timing patterns on the left, variability in the middle, and long-term streak data on the right.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calculated measures I was able to isolate how my wake time impacted my Prescription adherence.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53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entries for Ritalin XR and Fexofenadine cluster around the morning hours, with distribution more variable as the day progresses.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tells me that I’m most consistent early, and that I’m less likely to take my XR the later I wake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box-and-whisker plot shows how the distribution varied for each medication.</a:t>
            </a:r>
          </a:p>
          <a:p>
            <a:endParaRPr lang="en-US" dirty="0"/>
          </a:p>
          <a:p>
            <a:r>
              <a:rPr lang="en-US" dirty="0"/>
              <a:t>While the Streak graphs show my longest streaks are when I wake between 8 and 10 AM as this shows the most consistent distribution.</a:t>
            </a:r>
          </a:p>
          <a:p>
            <a:endParaRPr lang="en-US" dirty="0"/>
          </a:p>
          <a:p>
            <a:r>
              <a:rPr lang="en-US" dirty="0"/>
              <a:t>(say if 04:20, Cut if get to 04:30)</a:t>
            </a:r>
          </a:p>
          <a:p>
            <a:r>
              <a:rPr lang="en-US" dirty="0"/>
              <a:t>~They highlight that I rarely take IR on consecutive days; since my longest IR streak was 6, while my longest XR streak was 29 days.~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 of work, I'm a dedicated tinkerer—exploring open-source software, Operating Systems and building computers.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keeps my curiosity sharp and problem-solving skills fresh.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eager to begin my career in data analysis,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looking to apply my analytical mindset and technical expertise to deliver meaningful insights.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connect with me on GitHub, LinkedIn or email me if you have an enquiries.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listening, does anyone have any questions?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5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based in Doncaster and</a:t>
            </a:r>
          </a:p>
          <a:p>
            <a:endParaRPr lang="en-US" dirty="0"/>
          </a:p>
          <a:p>
            <a:r>
              <a:rPr lang="en-US" dirty="0"/>
              <a:t>graduated from Leeds Uni in 2021 with a 2:1 in Computer Science, specializing in AI.</a:t>
            </a:r>
          </a:p>
          <a:p>
            <a:endParaRPr lang="en-US" dirty="0"/>
          </a:p>
          <a:p>
            <a:r>
              <a:rPr lang="en-US" dirty="0"/>
              <a:t>Now, I’m completing a Data Skills bootcamp through Just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19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Personally, I value my loved ones more than anything, and</a:t>
            </a:r>
          </a:p>
          <a:p>
            <a:endParaRPr lang="en-US" dirty="0"/>
          </a:p>
          <a:p>
            <a:r>
              <a:rPr lang="en-US" dirty="0"/>
              <a:t>I have a strong sense of morality which draws forth an unshakeable need to defend and advocate for others..</a:t>
            </a:r>
          </a:p>
          <a:p>
            <a:endParaRPr lang="en-US" dirty="0"/>
          </a:p>
          <a:p>
            <a:r>
              <a:rPr lang="en-US" dirty="0"/>
              <a:t>Evidently, I’m a major One Piece fan!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07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 was young, I’ve been fascinated by exploring technology—from hosting Minecraft servers to tinkering with operating systems.</a:t>
            </a:r>
          </a:p>
          <a:p>
            <a:endParaRPr lang="en-US" dirty="0"/>
          </a:p>
          <a:p>
            <a:r>
              <a:rPr lang="en-US" dirty="0"/>
              <a:t>This curiosity evolved into a deep interest in data, which naturally led me to explore SQL, cloud computing, data science, and machine learning during my degree.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8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for the career gap…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Basically, I had family commitments, and was diagnosed with ADHD.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I'm now eager to secure a role in Data Analysis, and these projects demonstrate the necessary skillset.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787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my Bachelor’s Thesis, I wanted to implement an ML project to tackle a real-world challenge.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Detecting sepsis as early as possible is vital to improving clinical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used a </a:t>
            </a:r>
            <a:r>
              <a:rPr lang="en-US" dirty="0" err="1"/>
              <a:t>PyTorch</a:t>
            </a:r>
            <a:r>
              <a:rPr lang="en-US" dirty="0"/>
              <a:t> implementation and extracted TRENDS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ICU blood test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allowed earlier prediction than typical methods.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5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sure we've all followed a curriculum before, but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we think RL agents learn better when taught in this way?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 TensorFlow implementation with NumPy and Matplotlib we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challenged our agent with a simple foundational task – chasing a single-stationary target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98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Progressing in our curriculum, we introduced obstacles for the agents to work around.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Eventually, this developed into a full Hide-and-Seek environment.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 environments are used to simulate and prepare for relief scenarios and natural disasters.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~Their complexity is exponential as obstacles and additional agents are introduced.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interesting emergent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that agents learnt to ‘surf’ on obstacles, in order to move and hide at the same time.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70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answer to "Do agents learn better when taught with a curriculum?" is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YES!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 agents learned more quickly and efficiently when following a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3136-6AD4-413D-8E49-0C162D4FB2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30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7CA-7F6A-3F6F-703C-A7816D4E9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8D399-AC32-CD7B-57CC-8B311317D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D90F-C796-1AF8-7F50-B44487B3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4FA3-BAD2-4229-E44A-55209711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1C647-BDA4-FB75-F48D-CC37C83B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2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0188-295E-CFC9-93FD-E88271C5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47512-2936-4C01-FADE-B0C72EA35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CDCC-8E13-5803-1DEA-94CC368A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6EC0-EDB0-08E7-1337-5DC51E67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BD3B-80DE-AB31-CCC8-659CFF7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26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D3FBC-51AE-1907-107D-276E70C9A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E5D43-8E01-7B80-0CE0-70B81EC3B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74A0-82F0-C414-F725-259BBE74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AB88-1379-0B83-7268-2DEBBE45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1EE8-8AEA-ACAF-0D60-93D07BFD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2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4E55-D092-30F7-FCED-9AC57C89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03D73-DD11-4C22-F708-0C5EBCA8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3564-ECA0-7471-337D-F7EE7DC7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ED6A9-3F6D-41A1-81EE-28AB8391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8890-B0B3-3F45-E5D9-15BFB84D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0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8DCE-3E9B-940D-D588-57495E63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E20DE-764F-B2A3-74C7-645222006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DA57-2D8F-01CA-704A-935A93CB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F4343-6A5C-AF5D-B7C7-443BD76F6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7D76F-D27B-4DA6-8E47-481AAC43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03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6511-5CE6-C241-464E-29417096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4DB2-8DB2-4DA3-29D9-98E45135A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693DB-0186-984A-F044-FA4B42255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14E9F-AC04-C1B4-B5F5-11D6550F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23A24-97FE-A02A-312B-83287954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39EF4-06F0-6703-DA7E-E659543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39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0930-B7BA-25D2-86EA-9794765F1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7853-D098-1CCA-D959-0570764C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35C54-F848-9D2D-958A-BEF676C9F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4F73B-22BD-DB83-7362-D3A66FBBE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EE7A7-543C-3081-C840-87372008E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A5F2A-B84A-3519-D5C3-D972D0F4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E7D440-E457-EACF-F367-5019FCBD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F5680-357A-FB77-FDFF-534704A5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0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956F-E87F-0DC7-2824-E0C6143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7182D-C5A9-70C3-9D99-E2461A1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47047-8F12-D8AF-7923-18D57BA9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A96CF-F307-13A4-5A0A-4C6C225E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65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25B7D-6514-5107-3DAC-1D413BBB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B2238-5EE6-A5C3-6006-CEAFFBEB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A2DFB-0F08-3625-9261-A66F628B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5ADA-F58B-229B-49D8-E8BDC533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40FF-012E-33FD-C834-E82EA89C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598FB-4952-022C-A35D-D1774FF1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AE993-0F76-BE09-471B-5A3D349B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F7E1A-83E5-FF98-CE37-B41E6F870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EE01F-133E-DC40-C628-C8AC52EE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4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D605-155D-6DB7-279E-EC8E5FFE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704DB-6489-B2B9-54DC-EEA4D5A53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9036A-8ECB-76E5-4B55-7133A4BFF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652B1-E25A-82E5-7577-5165F417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69811-3348-DA5C-7A26-F9A3CB28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5B1E5-F144-94C9-7A63-54BA07CD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C203C6-15C2-943C-B341-3E116FAB0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6EF3E-1CD9-5764-3723-8F9E66EF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C1EAF-8EA0-A020-E7B6-853071202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317EC-F447-4FD2-B107-361EAD9D5C36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E414E-B83A-8A13-7314-033F45257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1A969-C610-F630-2B9D-DB0ACF377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BF67D-7106-4216-A465-0281064AD3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91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FE47-6275-5781-A34C-387B13A26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Jack Auty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E73FF-A264-C6F2-EEFC-CB2864CA29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Data Analyst Portfolio</a:t>
            </a:r>
          </a:p>
        </p:txBody>
      </p:sp>
    </p:spTree>
    <p:extLst>
      <p:ext uri="{BB962C8B-B14F-4D97-AF65-F5344CB8AC3E}">
        <p14:creationId xmlns:p14="http://schemas.microsoft.com/office/powerpoint/2010/main" val="259225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84491-6916-A2AB-3263-B2401E45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D903-9B44-A2A8-2531-7191C980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Where did this leave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9893B-4D56-4177-979F-210E888D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9" y="1253331"/>
            <a:ext cx="10515600" cy="157427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Strong Analytical Skills developed</a:t>
            </a:r>
          </a:p>
          <a:p>
            <a:r>
              <a:rPr lang="en-GB" sz="2400" dirty="0">
                <a:solidFill>
                  <a:schemeClr val="bg1"/>
                </a:solidFill>
              </a:rPr>
              <a:t>Deep appreciation for the </a:t>
            </a:r>
            <a:r>
              <a:rPr lang="en-GB" sz="2400" b="1" dirty="0">
                <a:solidFill>
                  <a:schemeClr val="bg1"/>
                </a:solidFill>
              </a:rPr>
              <a:t>power of data</a:t>
            </a:r>
            <a:r>
              <a:rPr lang="en-GB" sz="2400" dirty="0">
                <a:solidFill>
                  <a:schemeClr val="bg1"/>
                </a:solidFill>
              </a:rPr>
              <a:t> – how it can be used to solve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real-world problems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0D899-BC65-07F6-AAEE-1E283F7A381E}"/>
              </a:ext>
            </a:extLst>
          </p:cNvPr>
          <p:cNvSpPr txBox="1"/>
          <p:nvPr/>
        </p:nvSpPr>
        <p:spPr>
          <a:xfrm>
            <a:off x="3794697" y="4689029"/>
            <a:ext cx="8017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Graduated during Pandemic</a:t>
            </a:r>
          </a:p>
          <a:p>
            <a:pPr lvl="1" algn="r"/>
            <a:r>
              <a:rPr lang="en-GB" sz="2800" dirty="0">
                <a:solidFill>
                  <a:schemeClr val="bg1"/>
                </a:solidFill>
              </a:rPr>
              <a:t>Struggled with Confidence, Direction, 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Imposter Syndrome</a:t>
            </a:r>
          </a:p>
        </p:txBody>
      </p:sp>
    </p:spTree>
    <p:extLst>
      <p:ext uri="{BB962C8B-B14F-4D97-AF65-F5344CB8AC3E}">
        <p14:creationId xmlns:p14="http://schemas.microsoft.com/office/powerpoint/2010/main" val="253865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4F84D-66B4-F86F-7F03-30FB0FE7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52BD-09F7-78AD-A1F3-A9819E2F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9" y="171658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Turning Point – Data Skills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6F49-6690-4EF5-8C06-20B300155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9" y="1253331"/>
            <a:ext cx="10515600" cy="15602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100" dirty="0">
                <a:solidFill>
                  <a:schemeClr val="bg1"/>
                </a:solidFill>
              </a:rPr>
              <a:t>Reignited my drive to enter the industry</a:t>
            </a:r>
            <a:endParaRPr lang="en-GB" sz="41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Inspiring quality of teaching</a:t>
            </a:r>
          </a:p>
          <a:p>
            <a:r>
              <a:rPr lang="en-GB" dirty="0">
                <a:solidFill>
                  <a:schemeClr val="bg1"/>
                </a:solidFill>
              </a:rPr>
              <a:t>Warmth, Resilience and Insight of cohort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5F35-BA32-9DFE-4E21-0C017DB91C49}"/>
              </a:ext>
            </a:extLst>
          </p:cNvPr>
          <p:cNvSpPr txBox="1"/>
          <p:nvPr/>
        </p:nvSpPr>
        <p:spPr>
          <a:xfrm>
            <a:off x="3809446" y="4321281"/>
            <a:ext cx="8017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Confident in handling Extract, Transform, and Load process along with Data Visualisation and Analysis!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38873-AD44-6E3C-5264-679C0D6DF489}"/>
              </a:ext>
            </a:extLst>
          </p:cNvPr>
          <p:cNvSpPr txBox="1"/>
          <p:nvPr/>
        </p:nvSpPr>
        <p:spPr>
          <a:xfrm>
            <a:off x="2335498" y="5478588"/>
            <a:ext cx="75210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Competency Demonstration: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Markdown Processing Python Personal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7CED-0F2D-52AA-0EE0-748A1D6EC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t="29271" r="3839" b="25432"/>
          <a:stretch>
            <a:fillRect/>
          </a:stretch>
        </p:blipFill>
        <p:spPr>
          <a:xfrm>
            <a:off x="3823854" y="2919935"/>
            <a:ext cx="4544292" cy="12261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93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38CD6E-1411-8696-2FBA-07E109FD43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0" t="7489" r="2768"/>
          <a:stretch>
            <a:fillRect/>
          </a:stretch>
        </p:blipFill>
        <p:spPr>
          <a:xfrm>
            <a:off x="8975153" y="759354"/>
            <a:ext cx="3189139" cy="3219115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A59B2-B5F2-A0AC-C1E1-2B80C625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8" y="1325563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Built in </a:t>
            </a:r>
            <a:r>
              <a:rPr lang="en-GB" b="1" dirty="0">
                <a:solidFill>
                  <a:schemeClr val="bg1"/>
                </a:solidFill>
              </a:rPr>
              <a:t>Python</a:t>
            </a:r>
            <a:r>
              <a:rPr lang="en-GB" dirty="0">
                <a:solidFill>
                  <a:schemeClr val="bg1"/>
                </a:solidFill>
              </a:rPr>
              <a:t>, utilising </a:t>
            </a:r>
            <a:r>
              <a:rPr lang="en-GB" b="1" dirty="0" err="1">
                <a:solidFill>
                  <a:schemeClr val="bg1"/>
                </a:solidFill>
              </a:rPr>
              <a:t>DataFrame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b="1" dirty="0">
                <a:solidFill>
                  <a:schemeClr val="bg1"/>
                </a:solidFill>
              </a:rPr>
              <a:t>Pandas</a:t>
            </a:r>
            <a:r>
              <a:rPr lang="en-GB" dirty="0">
                <a:solidFill>
                  <a:schemeClr val="bg1"/>
                </a:solidFill>
              </a:rPr>
              <a:t> libraries</a:t>
            </a:r>
          </a:p>
          <a:p>
            <a:r>
              <a:rPr lang="en-GB" b="1" dirty="0">
                <a:solidFill>
                  <a:schemeClr val="bg1"/>
                </a:solidFill>
              </a:rPr>
              <a:t>Markdown</a:t>
            </a:r>
            <a:r>
              <a:rPr lang="en-GB" dirty="0">
                <a:solidFill>
                  <a:schemeClr val="bg1"/>
                </a:solidFill>
              </a:rPr>
              <a:t>: </a:t>
            </a:r>
            <a:r>
              <a:rPr lang="en-GB" sz="2400" dirty="0">
                <a:solidFill>
                  <a:schemeClr val="bg1"/>
                </a:solidFill>
              </a:rPr>
              <a:t>industry standard lightweight markup language used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for documenting code bases, processes and readme files.</a:t>
            </a:r>
          </a:p>
          <a:p>
            <a:r>
              <a:rPr lang="en-US" b="1" dirty="0">
                <a:solidFill>
                  <a:schemeClr val="bg1"/>
                </a:solidFill>
              </a:rPr>
              <a:t>Obsidian Vault: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</a:rPr>
              <a:t>Custom markdown-based PKM system </a:t>
            </a:r>
          </a:p>
          <a:p>
            <a:pPr lvl="1"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</a:rPr>
              <a:t>templated daily entries for medication details, and wake hours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Custom </a:t>
            </a:r>
            <a:r>
              <a:rPr lang="en-GB" dirty="0">
                <a:solidFill>
                  <a:schemeClr val="bg1"/>
                </a:solidFill>
              </a:rPr>
              <a:t>File-Handling </a:t>
            </a:r>
            <a:r>
              <a:rPr lang="en-GB" sz="2400" dirty="0">
                <a:solidFill>
                  <a:schemeClr val="bg1"/>
                </a:solidFill>
              </a:rPr>
              <a:t>and </a:t>
            </a:r>
            <a:r>
              <a:rPr lang="en-GB" i="1" dirty="0">
                <a:solidFill>
                  <a:schemeClr val="bg1"/>
                </a:solidFill>
              </a:rPr>
              <a:t>Data </a:t>
            </a:r>
            <a:r>
              <a:rPr lang="en-GB" b="1" i="1" dirty="0">
                <a:solidFill>
                  <a:schemeClr val="bg1"/>
                </a:solidFill>
              </a:rPr>
              <a:t>Extract</a:t>
            </a:r>
            <a:r>
              <a:rPr lang="en-GB" i="1" dirty="0">
                <a:solidFill>
                  <a:schemeClr val="bg1"/>
                </a:solidFill>
              </a:rPr>
              <a:t>ion </a:t>
            </a:r>
            <a:r>
              <a:rPr lang="en-GB" dirty="0">
                <a:solidFill>
                  <a:schemeClr val="bg1"/>
                </a:solidFill>
              </a:rPr>
              <a:t>Pipeline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Custom Regex to handle varying data entry formats across Templates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985B8A-9BC1-57C1-69FE-7AA4D40A5C67}"/>
              </a:ext>
            </a:extLst>
          </p:cNvPr>
          <p:cNvSpPr txBox="1">
            <a:spLocks/>
          </p:cNvSpPr>
          <p:nvPr/>
        </p:nvSpPr>
        <p:spPr>
          <a:xfrm>
            <a:off x="14287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Markdown Processing Personal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3EE38-A7DE-6490-204C-6D40F1A9C7F1}"/>
              </a:ext>
            </a:extLst>
          </p:cNvPr>
          <p:cNvSpPr txBox="1"/>
          <p:nvPr/>
        </p:nvSpPr>
        <p:spPr>
          <a:xfrm>
            <a:off x="2253673" y="0"/>
            <a:ext cx="768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github.com/JackEdwardAuty/Markdown-Notes-Processing-and-Analysis/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D5765-35E6-FCF0-DE55-F94C79BE9E86}"/>
              </a:ext>
            </a:extLst>
          </p:cNvPr>
          <p:cNvSpPr txBox="1"/>
          <p:nvPr/>
        </p:nvSpPr>
        <p:spPr>
          <a:xfrm>
            <a:off x="1570182" y="851663"/>
            <a:ext cx="8608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+mj-lt"/>
              </a:rPr>
              <a:t>Intro – Data Collection &amp; Tools</a:t>
            </a:r>
          </a:p>
        </p:txBody>
      </p:sp>
      <p:pic>
        <p:nvPicPr>
          <p:cNvPr id="12" name="Picture 4" descr="obsidian-icon">
            <a:extLst>
              <a:ext uri="{FF2B5EF4-FFF2-40B4-BE49-F238E27FC236}">
                <a16:creationId xmlns:a16="http://schemas.microsoft.com/office/drawing/2014/main" id="{D79C1CA1-0615-8F64-1C53-E4D69BC8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164" y="2192069"/>
            <a:ext cx="1801091" cy="18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14F4E-7584-734B-58AE-29129ABC0097}"/>
              </a:ext>
            </a:extLst>
          </p:cNvPr>
          <p:cNvSpPr txBox="1"/>
          <p:nvPr/>
        </p:nvSpPr>
        <p:spPr>
          <a:xfrm>
            <a:off x="5210029" y="2546557"/>
            <a:ext cx="342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P</a:t>
            </a:r>
            <a:r>
              <a:rPr lang="en-US" sz="1400" dirty="0">
                <a:solidFill>
                  <a:schemeClr val="bg1"/>
                </a:solidFill>
              </a:rPr>
              <a:t>ersonal-</a:t>
            </a:r>
            <a:r>
              <a:rPr lang="en-US" sz="1400" u="sng" dirty="0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nowledge-</a:t>
            </a:r>
            <a:r>
              <a:rPr lang="en-US" sz="1400" u="sng" dirty="0">
                <a:solidFill>
                  <a:schemeClr val="bg1"/>
                </a:solidFill>
              </a:rPr>
              <a:t>M</a:t>
            </a:r>
            <a:r>
              <a:rPr lang="en-US" sz="1400" dirty="0">
                <a:solidFill>
                  <a:schemeClr val="bg1"/>
                </a:solidFill>
              </a:rPr>
              <a:t>anagement</a:t>
            </a:r>
            <a:endParaRPr lang="en-GB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B89DDB-E496-3C7F-240A-639A292DB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75" y="4764535"/>
            <a:ext cx="4685526" cy="198412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AE3173-52A9-892A-7E0D-EB82B98D7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738" y="5054558"/>
            <a:ext cx="2346532" cy="16425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C8CD88-057B-9AF3-91D9-94CB1960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899" y="4600649"/>
            <a:ext cx="5170126" cy="215250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497CD8-45C1-4932-9886-304E7D01B7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0582" y="4797534"/>
            <a:ext cx="2310443" cy="196430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72A7ED-86A3-5B74-4451-7EBCD8E43C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915" y="5265700"/>
            <a:ext cx="2581635" cy="53347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51EB33-DDE4-FA84-53D4-7027DF7DF1F0}"/>
              </a:ext>
            </a:extLst>
          </p:cNvPr>
          <p:cNvSpPr txBox="1"/>
          <p:nvPr/>
        </p:nvSpPr>
        <p:spPr>
          <a:xfrm>
            <a:off x="9916336" y="222654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glow rad="177800">
                    <a:srgbClr val="08101B">
                      <a:alpha val="60000"/>
                    </a:srgbClr>
                  </a:glow>
                </a:effectLst>
              </a:rPr>
              <a:t>GRAPH VIEW</a:t>
            </a:r>
          </a:p>
        </p:txBody>
      </p:sp>
    </p:spTree>
    <p:extLst>
      <p:ext uri="{BB962C8B-B14F-4D97-AF65-F5344CB8AC3E}">
        <p14:creationId xmlns:p14="http://schemas.microsoft.com/office/powerpoint/2010/main" val="6292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8EE61-B742-6CAD-DAFD-CD89B45A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AB0F-8406-59C3-2113-4C423B014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Markdown Processing Personal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AB719-3BBD-FA4A-3185-BB5D9794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" y="1124460"/>
            <a:ext cx="10515600" cy="5815836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Custom </a:t>
            </a:r>
            <a:r>
              <a:rPr lang="en-GB" i="1" dirty="0">
                <a:solidFill>
                  <a:schemeClr val="bg1"/>
                </a:solidFill>
              </a:rPr>
              <a:t>Data </a:t>
            </a:r>
            <a:r>
              <a:rPr lang="en-GB" b="1" i="1" dirty="0">
                <a:solidFill>
                  <a:schemeClr val="bg1"/>
                </a:solidFill>
              </a:rPr>
              <a:t>Extract</a:t>
            </a:r>
            <a:r>
              <a:rPr lang="en-GB" i="1" dirty="0">
                <a:solidFill>
                  <a:schemeClr val="bg1"/>
                </a:solidFill>
              </a:rPr>
              <a:t>ion </a:t>
            </a:r>
            <a:r>
              <a:rPr lang="en-GB" dirty="0">
                <a:solidFill>
                  <a:schemeClr val="bg1"/>
                </a:solidFill>
              </a:rPr>
              <a:t>&amp;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i="1" dirty="0">
                <a:solidFill>
                  <a:schemeClr val="bg1"/>
                </a:solidFill>
              </a:rPr>
              <a:t>Normalization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Pipeline</a:t>
            </a:r>
          </a:p>
          <a:p>
            <a:pPr lvl="1">
              <a:spcAft>
                <a:spcPts val="200"/>
              </a:spcAft>
            </a:pPr>
            <a:r>
              <a:rPr lang="en-GB" b="1" dirty="0">
                <a:solidFill>
                  <a:schemeClr val="bg1"/>
                </a:solidFill>
              </a:rPr>
              <a:t>Process:</a:t>
            </a:r>
            <a:r>
              <a:rPr lang="en-GB" dirty="0">
                <a:solidFill>
                  <a:schemeClr val="bg1"/>
                </a:solidFill>
              </a:rPr>
              <a:t> Additional bespoke regex patterns for Normalisation </a:t>
            </a:r>
            <a:r>
              <a:rPr lang="en-GB" sz="1600" dirty="0" err="1">
                <a:solidFill>
                  <a:schemeClr val="bg1"/>
                </a:solidFill>
              </a:rPr>
              <a:t>parse_dosage_string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Pandas transformations in Python; output standardized format for Tableau.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b="1" i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Transform</a:t>
            </a:r>
            <a:r>
              <a:rPr lang="en-GB" i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ing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 the extracted data to ease further analysis</a:t>
            </a:r>
          </a:p>
          <a:p>
            <a:pPr lvl="1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Non-Standard Formats Handled:</a:t>
            </a:r>
            <a:endParaRPr lang="en-GB" dirty="0">
              <a:solidFill>
                <a:schemeClr val="bg1"/>
              </a:solidFill>
              <a:effectLst>
                <a:glow rad="152400">
                  <a:srgbClr val="09111E">
                    <a:alpha val="65000"/>
                  </a:srgbClr>
                </a:glow>
              </a:effectLst>
            </a:endParaRPr>
          </a:p>
          <a:p>
            <a:pPr lvl="2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Dosage: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 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2x18mg → 36mg, [Ritalin XR]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1 (tab) → 500mg, 1.5x500mg → 750mg [Paracetamol] </a:t>
            </a:r>
          </a:p>
          <a:p>
            <a:pPr lvl="2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Multiple Times: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 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15:25, 19:40 → separate rows (same dosage)</a:t>
            </a:r>
          </a:p>
          <a:p>
            <a:pPr lvl="2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Partial Doses: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 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17:15, 21:35 (half) → separate rows (adjust dosage)</a:t>
            </a:r>
          </a:p>
          <a:p>
            <a:pPr lvl="2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Time Ranges: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 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09:45-50 → 09:47 (midpoint)</a:t>
            </a:r>
          </a:p>
          <a:p>
            <a:pPr lvl="2"/>
            <a:r>
              <a:rPr lang="en-GB" b="1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Non-Standard:</a:t>
            </a:r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 </a:t>
            </a:r>
          </a:p>
          <a:p>
            <a:pPr lvl="3"/>
            <a:r>
              <a:rPr lang="en-GB" dirty="0">
                <a:solidFill>
                  <a:schemeClr val="bg1"/>
                </a:solidFill>
                <a:effectLst>
                  <a:glow rad="152400">
                    <a:srgbClr val="09111E">
                      <a:alpha val="65000"/>
                    </a:srgbClr>
                  </a:glow>
                </a:effectLst>
              </a:rPr>
              <a:t>logged to notes column for manual review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CSV now files ready for </a:t>
            </a:r>
            <a:r>
              <a:rPr lang="en-GB" b="1" dirty="0">
                <a:solidFill>
                  <a:schemeClr val="bg1"/>
                </a:solidFill>
              </a:rPr>
              <a:t>Load</a:t>
            </a:r>
            <a:r>
              <a:rPr lang="en-GB" dirty="0">
                <a:solidFill>
                  <a:schemeClr val="bg1"/>
                </a:solidFill>
              </a:rPr>
              <a:t> stage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Tableau for Visualisation and further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F4895-5D51-23AB-1DDD-A55DC8D7C80F}"/>
              </a:ext>
            </a:extLst>
          </p:cNvPr>
          <p:cNvSpPr txBox="1"/>
          <p:nvPr/>
        </p:nvSpPr>
        <p:spPr>
          <a:xfrm>
            <a:off x="2253673" y="0"/>
            <a:ext cx="768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github.com/JackEdwardAuty/Markdown-Notes-Processing-and-Analysis/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AF57D-6330-F811-0EB4-1F5F13D78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927" y="200055"/>
            <a:ext cx="2843212" cy="2843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FB398-DC73-9384-8643-EDA29A4E4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505" y="2734056"/>
            <a:ext cx="5044845" cy="391363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9E4FC682-A5E1-3E17-C654-6DD79A7C13C6}"/>
              </a:ext>
            </a:extLst>
          </p:cNvPr>
          <p:cNvSpPr/>
          <p:nvPr/>
        </p:nvSpPr>
        <p:spPr>
          <a:xfrm rot="15088026" flipH="1" flipV="1">
            <a:off x="8586732" y="1854671"/>
            <a:ext cx="1448243" cy="565318"/>
          </a:xfrm>
          <a:prstGeom prst="bentArrow">
            <a:avLst>
              <a:gd name="adj1" fmla="val 25000"/>
              <a:gd name="adj2" fmla="val 25657"/>
              <a:gd name="adj3" fmla="val 25000"/>
              <a:gd name="adj4" fmla="val 43750"/>
            </a:avLst>
          </a:prstGeom>
          <a:solidFill>
            <a:srgbClr val="09111E"/>
          </a:solidFill>
          <a:ln w="19050">
            <a:solidFill>
              <a:srgbClr val="0A121D"/>
            </a:solidFill>
          </a:ln>
          <a:effectLst>
            <a:glow rad="88900">
              <a:srgbClr val="34D7E8">
                <a:alpha val="9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glow rad="101600">
                  <a:srgbClr val="34D7E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5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A6C9A-4F74-E733-9910-49CC9F07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B8D9-E2D9-B72B-EB0A-8A847E54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087" y="-35502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Markdown Processing Tableau Dashboard</a:t>
            </a:r>
          </a:p>
        </p:txBody>
      </p:sp>
      <p:pic>
        <p:nvPicPr>
          <p:cNvPr id="5122" name="Picture 2" descr="Tableau Logo">
            <a:extLst>
              <a:ext uri="{FF2B5EF4-FFF2-40B4-BE49-F238E27FC236}">
                <a16:creationId xmlns:a16="http://schemas.microsoft.com/office/drawing/2014/main" id="{2498326C-5381-A608-9583-FD66C8D5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440" y="3118688"/>
            <a:ext cx="4019550" cy="2258987"/>
          </a:xfrm>
          <a:prstGeom prst="rect">
            <a:avLst/>
          </a:prstGeom>
          <a:noFill/>
          <a:effectLst>
            <a:outerShdw blurRad="50800" dist="38100" dir="5400000" sx="107000" sy="107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90D7-7258-5E09-D0D5-35510A6E1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1617"/>
            <a:ext cx="12192000" cy="628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929DB-B0C3-531B-E54C-4221F56CDD86}"/>
              </a:ext>
            </a:extLst>
          </p:cNvPr>
          <p:cNvSpPr txBox="1"/>
          <p:nvPr/>
        </p:nvSpPr>
        <p:spPr>
          <a:xfrm>
            <a:off x="6016106" y="571617"/>
            <a:ext cx="768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github.com/JackEdwardAuty/Markdown-Notes-Processing-and-Analysis/</a:t>
            </a:r>
          </a:p>
        </p:txBody>
      </p:sp>
    </p:spTree>
    <p:extLst>
      <p:ext uri="{BB962C8B-B14F-4D97-AF65-F5344CB8AC3E}">
        <p14:creationId xmlns:p14="http://schemas.microsoft.com/office/powerpoint/2010/main" val="294535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07E48-4D8A-6D6B-9AF8-1F5E85271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A37F-9662-72F2-D68B-B76F0214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263" y="-83865"/>
            <a:ext cx="5432737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Dashboard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FB06D-54A6-B1F6-0FDD-27C7B79F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952" y="1015518"/>
            <a:ext cx="5432737" cy="4351338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1"/>
                </a:solidFill>
              </a:rPr>
              <a:t>Dose Time against Wake Time Using RUNNING_SUM method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Found that most consistently took XR medication at 8 AM and 9 AM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More likely to take (late-day) Ritalin </a:t>
            </a:r>
            <a:r>
              <a:rPr lang="en-GB" sz="2200" dirty="0">
                <a:solidFill>
                  <a:schemeClr val="bg1"/>
                </a:solidFill>
                <a:effectLst>
                  <a:glow rad="101600">
                    <a:srgbClr val="0E1720">
                      <a:alpha val="60000"/>
                    </a:srgbClr>
                  </a:glow>
                </a:effectLst>
              </a:rPr>
              <a:t>IR the earlier I woke up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GB" sz="2000" dirty="0">
              <a:solidFill>
                <a:schemeClr val="bg1"/>
              </a:solidFill>
              <a:highlight>
                <a:srgbClr val="0E2531"/>
              </a:highlight>
            </a:endParaRPr>
          </a:p>
          <a:p>
            <a:r>
              <a:rPr lang="en-GB" sz="2600" dirty="0">
                <a:solidFill>
                  <a:schemeClr val="bg1"/>
                </a:solidFill>
                <a:effectLst>
                  <a:glow rad="101600">
                    <a:srgbClr val="0E1720">
                      <a:alpha val="60000"/>
                    </a:srgbClr>
                  </a:glow>
                </a:effectLst>
              </a:rPr>
              <a:t>Count Daily Meds by Hour Taken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Stayed consistent with Fexofenadine whether woke up too late for Ritalin XR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Confirmation of 8-9 AM consistency</a:t>
            </a:r>
          </a:p>
        </p:txBody>
      </p:sp>
      <p:pic>
        <p:nvPicPr>
          <p:cNvPr id="5122" name="Picture 2" descr="Tableau Logo">
            <a:extLst>
              <a:ext uri="{FF2B5EF4-FFF2-40B4-BE49-F238E27FC236}">
                <a16:creationId xmlns:a16="http://schemas.microsoft.com/office/drawing/2014/main" id="{F064D9EB-42BE-CBEF-F5A0-5CC870B21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5" b="27451"/>
          <a:stretch>
            <a:fillRect/>
          </a:stretch>
        </p:blipFill>
        <p:spPr bwMode="auto">
          <a:xfrm>
            <a:off x="6655952" y="5898626"/>
            <a:ext cx="3465986" cy="892410"/>
          </a:xfrm>
          <a:prstGeom prst="rect">
            <a:avLst/>
          </a:prstGeom>
          <a:noFill/>
          <a:effectLst>
            <a:outerShdw blurRad="50800" dist="38100" dir="5400000" sx="107000" sy="107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B37D3-DEB0-D618-16D0-17F9870D3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4730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4F72D-D447-F60B-119C-125B4B897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99" y="4835085"/>
            <a:ext cx="2843212" cy="284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E581D-0DE7-0010-99B7-A3F940309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1" y="4324354"/>
            <a:ext cx="1407314" cy="690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EB97C-5212-AF2B-C976-84E63EC8E78A}"/>
              </a:ext>
            </a:extLst>
          </p:cNvPr>
          <p:cNvSpPr txBox="1"/>
          <p:nvPr/>
        </p:nvSpPr>
        <p:spPr>
          <a:xfrm>
            <a:off x="6655952" y="5257707"/>
            <a:ext cx="356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github.com/JackEdwardAuty/Markdown-Notes-Processing-and-Analysis/</a:t>
            </a:r>
          </a:p>
        </p:txBody>
      </p:sp>
    </p:spTree>
    <p:extLst>
      <p:ext uri="{BB962C8B-B14F-4D97-AF65-F5344CB8AC3E}">
        <p14:creationId xmlns:p14="http://schemas.microsoft.com/office/powerpoint/2010/main" val="665750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EC980-F6CE-B978-D44D-62217440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2629-B75F-EF8A-2B51-F57D6D20F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272" y="1253331"/>
            <a:ext cx="4074728" cy="4351338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Variation in Dose Hour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Box-and-Whisker showing distribution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01600">
                    <a:srgbClr val="0E1720">
                      <a:alpha val="60000"/>
                    </a:srgbClr>
                  </a:glow>
                </a:effectLst>
              </a:rPr>
              <a:t>Streak Counter by Band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effectLst>
                  <a:glow rad="203200">
                    <a:srgbClr val="0E1720">
                      <a:alpha val="70000"/>
                    </a:srgbClr>
                  </a:glow>
                </a:effectLst>
              </a:rPr>
              <a:t>Longest XR medication streak </a:t>
            </a:r>
            <a:r>
              <a:rPr lang="en-GB" sz="2000" dirty="0">
                <a:solidFill>
                  <a:schemeClr val="bg1"/>
                </a:solidFill>
                <a:effectLst>
                  <a:glow rad="127000">
                    <a:srgbClr val="0E1720">
                      <a:alpha val="70000"/>
                    </a:srgbClr>
                  </a:glow>
                </a:effectLst>
              </a:rPr>
              <a:t>was 29 days in a row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Ritalin IR was rarely taken multiple days in a row</a:t>
            </a:r>
          </a:p>
          <a:p>
            <a:r>
              <a:rPr lang="en-GB" sz="2400" dirty="0">
                <a:solidFill>
                  <a:schemeClr val="bg1"/>
                </a:solidFill>
                <a:effectLst>
                  <a:glow rad="101600">
                    <a:srgbClr val="0E1720">
                      <a:alpha val="60000"/>
                    </a:srgbClr>
                  </a:glow>
                </a:effectLst>
              </a:rPr>
              <a:t>Med Streak by Wake Hour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Longest runs (most consistent distribution) occurs when I wake between 8-10am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4" name="Picture 2" descr="Tableau Logo">
            <a:extLst>
              <a:ext uri="{FF2B5EF4-FFF2-40B4-BE49-F238E27FC236}">
                <a16:creationId xmlns:a16="http://schemas.microsoft.com/office/drawing/2014/main" id="{6B6BE16B-9F41-2A5A-8489-1470DBA3F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5" b="27451"/>
          <a:stretch>
            <a:fillRect/>
          </a:stretch>
        </p:blipFill>
        <p:spPr bwMode="auto">
          <a:xfrm>
            <a:off x="8262550" y="6253063"/>
            <a:ext cx="1840533" cy="473894"/>
          </a:xfrm>
          <a:prstGeom prst="rect">
            <a:avLst/>
          </a:prstGeom>
          <a:noFill/>
          <a:effectLst>
            <a:outerShdw blurRad="50800" dist="38100" dir="5400000" sx="107000" sy="107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1570C-B01B-8069-97B7-969640CC4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99" y="4835085"/>
            <a:ext cx="2843212" cy="2843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4E544-6642-B7CD-9403-F8EB27538F6C}"/>
              </a:ext>
            </a:extLst>
          </p:cNvPr>
          <p:cNvSpPr txBox="1"/>
          <p:nvPr/>
        </p:nvSpPr>
        <p:spPr>
          <a:xfrm>
            <a:off x="8171382" y="5394987"/>
            <a:ext cx="2567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github.com/JackEdwardAuty/Markdown-Notes-Processing-and-Analysis/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4C4131-DC21-9730-E668-E4C362ED4939}"/>
              </a:ext>
            </a:extLst>
          </p:cNvPr>
          <p:cNvSpPr txBox="1">
            <a:spLocks/>
          </p:cNvSpPr>
          <p:nvPr/>
        </p:nvSpPr>
        <p:spPr>
          <a:xfrm>
            <a:off x="8065616" y="0"/>
            <a:ext cx="4126384" cy="1241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</a:rPr>
              <a:t>Dashboard 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Takeaways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586C5-0907-A0D9-FD39-68F8F1C44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9" y="0"/>
            <a:ext cx="8066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4EF0A-F296-3759-76B7-B38FE772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Future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7129-9FB9-1BE4-BA7C-BA047137B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27" y="169068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Eager to begin career in Data Analysis or Business Intelligence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Looking to apply my analytical mindset, love of learning and technical expertise to deliver </a:t>
            </a:r>
            <a:r>
              <a:rPr lang="en-GB" b="1" dirty="0">
                <a:solidFill>
                  <a:schemeClr val="bg1"/>
                </a:solidFill>
              </a:rPr>
              <a:t>meaningful</a:t>
            </a:r>
            <a:r>
              <a:rPr lang="en-GB" dirty="0">
                <a:solidFill>
                  <a:schemeClr val="bg1"/>
                </a:solidFill>
              </a:rPr>
              <a:t> insights.</a:t>
            </a:r>
          </a:p>
          <a:p>
            <a:r>
              <a:rPr lang="en-GB" dirty="0">
                <a:solidFill>
                  <a:schemeClr val="bg1"/>
                </a:solidFill>
              </a:rPr>
              <a:t>Outside of work I’m a dedicated tinkerer</a:t>
            </a:r>
          </a:p>
          <a:p>
            <a:pPr lvl="4"/>
            <a:r>
              <a:rPr lang="en-GB" sz="2400" dirty="0">
                <a:solidFill>
                  <a:schemeClr val="bg1"/>
                </a:solidFill>
              </a:rPr>
              <a:t>Open-Source Software</a:t>
            </a:r>
          </a:p>
          <a:p>
            <a:pPr lvl="4">
              <a:spcBef>
                <a:spcPts val="0"/>
              </a:spcBef>
            </a:pPr>
            <a:r>
              <a:rPr lang="en-GB" sz="2400" dirty="0">
                <a:solidFill>
                  <a:schemeClr val="bg1"/>
                </a:solidFill>
              </a:rPr>
              <a:t>Operating System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modification</a:t>
            </a:r>
          </a:p>
          <a:p>
            <a:pPr lvl="4"/>
            <a:r>
              <a:rPr lang="en-GB" sz="2400" dirty="0">
                <a:solidFill>
                  <a:schemeClr val="bg1"/>
                </a:solidFill>
              </a:rPr>
              <a:t>PC Building (hardware)</a:t>
            </a:r>
          </a:p>
          <a:p>
            <a:pPr lvl="4"/>
            <a:r>
              <a:rPr lang="en-GB" sz="2400" dirty="0">
                <a:solidFill>
                  <a:schemeClr val="bg1"/>
                </a:solidFill>
              </a:rPr>
              <a:t>Data-driven habit tracking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  <a:t>This keeps my </a:t>
            </a:r>
            <a:r>
              <a:rPr lang="en-GB" b="1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  <a:t>curiosity sharp</a:t>
            </a:r>
            <a:r>
              <a:rPr lang="en-GB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  <a:t> and</a:t>
            </a:r>
            <a:br>
              <a:rPr lang="en-GB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</a:br>
            <a:r>
              <a:rPr lang="en-GB" b="1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  <a:t>problem-solving skills fresh</a:t>
            </a:r>
            <a:r>
              <a:rPr lang="en-GB" dirty="0">
                <a:ln>
                  <a:solidFill>
                    <a:srgbClr val="0E2531"/>
                  </a:solidFill>
                </a:ln>
                <a:solidFill>
                  <a:schemeClr val="bg1"/>
                </a:solidFill>
                <a:effectLst>
                  <a:glow rad="101600">
                    <a:srgbClr val="49DAEA">
                      <a:alpha val="60000"/>
                    </a:srgbClr>
                  </a:glow>
                </a:effectLst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7D5D0-9D46-EBC9-47A9-63FE3C0AE42E}"/>
              </a:ext>
            </a:extLst>
          </p:cNvPr>
          <p:cNvSpPr txBox="1"/>
          <p:nvPr/>
        </p:nvSpPr>
        <p:spPr>
          <a:xfrm>
            <a:off x="6280727" y="566241"/>
            <a:ext cx="4126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 with me: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GitHub: @jackedwardauty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Email: jackedwardauty@gmail.com</a:t>
            </a:r>
          </a:p>
        </p:txBody>
      </p:sp>
    </p:spTree>
    <p:extLst>
      <p:ext uri="{BB962C8B-B14F-4D97-AF65-F5344CB8AC3E}">
        <p14:creationId xmlns:p14="http://schemas.microsoft.com/office/powerpoint/2010/main" val="267218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A6E2A-D399-3969-A7B9-DA91BC40A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9820-A622-4AC4-623F-69269533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2" y="18601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7D43-59F1-A749-B4A9-C0B65B18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637" y="2152073"/>
            <a:ext cx="4860636" cy="345259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Graduated from University of Leeds in 2021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2:1 in Computer Science w/ Artificial Intelligence (MEng)</a:t>
            </a:r>
          </a:p>
          <a:p>
            <a:r>
              <a:rPr lang="en-GB" dirty="0">
                <a:solidFill>
                  <a:schemeClr val="bg1"/>
                </a:solidFill>
              </a:rPr>
              <a:t>Recently completed Just IT Data Skills Bootcamp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Gained experience in Azure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Data analysis best practices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8DE8F-E119-A46C-794B-988C95F4CC03}"/>
              </a:ext>
            </a:extLst>
          </p:cNvPr>
          <p:cNvSpPr txBox="1"/>
          <p:nvPr/>
        </p:nvSpPr>
        <p:spPr>
          <a:xfrm>
            <a:off x="3726957" y="1027906"/>
            <a:ext cx="6585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Based in Doncaster North DN6, near Barnsley border S72.</a:t>
            </a:r>
          </a:p>
          <a:p>
            <a:pPr algn="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2276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9990-7E37-AC4C-ABF5-0871779D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97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Background – Fun Facts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903304-E015-DBA4-823E-A7EBF6AC7769}"/>
              </a:ext>
            </a:extLst>
          </p:cNvPr>
          <p:cNvSpPr txBox="1">
            <a:spLocks/>
          </p:cNvSpPr>
          <p:nvPr/>
        </p:nvSpPr>
        <p:spPr>
          <a:xfrm>
            <a:off x="838200" y="1619539"/>
            <a:ext cx="9844295" cy="2171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 value my friends and relationships more than anything else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Strong sense of morality which leads me to attentiveness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An unshakeable need to defend and advocate for others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Huge and life-long fan of the hit Manga, One Piece!</a:t>
            </a:r>
          </a:p>
        </p:txBody>
      </p:sp>
    </p:spTree>
    <p:extLst>
      <p:ext uri="{BB962C8B-B14F-4D97-AF65-F5344CB8AC3E}">
        <p14:creationId xmlns:p14="http://schemas.microsoft.com/office/powerpoint/2010/main" val="20566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77C18-E47B-BBCF-748C-C3C06F8F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4D4E-3E55-1E8E-D292-4FA13B24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77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Background – Technical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6F8E2-67A3-63B9-3986-C881223C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337"/>
            <a:ext cx="7428346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Always loved exploring technology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Tinkering with Operating Systems at a young age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Running Minecraft Servers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82460-A0A8-D1F9-CFDA-A36FEA262912}"/>
              </a:ext>
            </a:extLst>
          </p:cNvPr>
          <p:cNvSpPr txBox="1"/>
          <p:nvPr/>
        </p:nvSpPr>
        <p:spPr>
          <a:xfrm>
            <a:off x="3333750" y="3429000"/>
            <a:ext cx="62688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This curiosity lead me to exploring SQL, Cloud Computing, Data Science and Machine Learning at University</a:t>
            </a:r>
          </a:p>
          <a:p>
            <a:pPr algn="ctr"/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50A2D-1BC0-47E0-3F8C-0052FFB65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476500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636FF-EB6C-41BC-904B-EF26FEBE8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6B94-B23E-E805-277A-8B4939DA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2" y="18601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Background – Work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38587-7CAA-9F73-AAB2-4490A65AC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382" y="2625636"/>
            <a:ext cx="4860636" cy="306360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Family commitments</a:t>
            </a:r>
          </a:p>
          <a:p>
            <a:r>
              <a:rPr lang="en-GB" sz="2400" dirty="0">
                <a:solidFill>
                  <a:schemeClr val="bg1"/>
                </a:solidFill>
              </a:rPr>
              <a:t>Completed Foundational C# O’Reilly Course</a:t>
            </a:r>
          </a:p>
          <a:p>
            <a:r>
              <a:rPr lang="en-GB" sz="2400" dirty="0">
                <a:solidFill>
                  <a:schemeClr val="bg1"/>
                </a:solidFill>
              </a:rPr>
              <a:t>Diagnosed and titrated onto stable medication for ADHD</a:t>
            </a:r>
          </a:p>
          <a:p>
            <a:r>
              <a:rPr lang="en-GB" sz="2400" dirty="0">
                <a:solidFill>
                  <a:schemeClr val="bg1"/>
                </a:solidFill>
              </a:rPr>
              <a:t>Few work experiences, primarily academic focus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87185-CB9D-1AFD-AA2C-DB05C576D29A}"/>
              </a:ext>
            </a:extLst>
          </p:cNvPr>
          <p:cNvSpPr txBox="1"/>
          <p:nvPr/>
        </p:nvSpPr>
        <p:spPr>
          <a:xfrm>
            <a:off x="3626373" y="1388141"/>
            <a:ext cx="8085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You may have noticed the gap between my graduation and completion of this program…</a:t>
            </a:r>
          </a:p>
          <a:p>
            <a:pPr algn="r"/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45EE5-89E5-1C7C-BABB-0E7C510B3069}"/>
              </a:ext>
            </a:extLst>
          </p:cNvPr>
          <p:cNvSpPr txBox="1"/>
          <p:nvPr/>
        </p:nvSpPr>
        <p:spPr>
          <a:xfrm>
            <a:off x="479982" y="5689242"/>
            <a:ext cx="11232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Looking to secure a role in Data Analysis and these projects demonstrate the necessary skillset</a:t>
            </a:r>
          </a:p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334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D2741-406D-6775-FE1E-68410769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2889-0653-2847-0290-C5F21C9E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4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Early Prediction of Sepsis from Clinical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EDB2-F3B3-CB10-C147-0860A17E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9" y="1253331"/>
            <a:ext cx="10515600" cy="199891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Bachelor’s Project 	 			</a:t>
            </a:r>
            <a:r>
              <a:rPr lang="en-GB" dirty="0" err="1">
                <a:solidFill>
                  <a:schemeClr val="bg1"/>
                </a:solidFill>
              </a:rPr>
              <a:t>PyTorch</a:t>
            </a:r>
            <a:r>
              <a:rPr lang="en-GB" dirty="0">
                <a:solidFill>
                  <a:schemeClr val="bg1"/>
                </a:solidFill>
              </a:rPr>
              <a:t> implementation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Important to detect sepsis early as vital to improving clinical outcomes.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3871F-B15A-9CD0-A39D-D97970BEAE77}"/>
              </a:ext>
            </a:extLst>
          </p:cNvPr>
          <p:cNvSpPr txBox="1"/>
          <p:nvPr/>
        </p:nvSpPr>
        <p:spPr>
          <a:xfrm>
            <a:off x="0" y="12254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github.com/JackEdwardAuty/Bachelors-Project-Early-Prediction-of-Sepsis-from-Clinical-Data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FA314FA-2C0F-1D46-6749-AC55AD380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318" y="1847327"/>
            <a:ext cx="2336601" cy="36290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799D08-7CBE-253A-76E8-4B1FA788B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68" y="2566023"/>
            <a:ext cx="3126757" cy="17165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52A562-B783-4D94-59FE-B71C3E4A6EF0}"/>
              </a:ext>
            </a:extLst>
          </p:cNvPr>
          <p:cNvGrpSpPr/>
          <p:nvPr/>
        </p:nvGrpSpPr>
        <p:grpSpPr>
          <a:xfrm>
            <a:off x="263421" y="2356823"/>
            <a:ext cx="4373651" cy="4211719"/>
            <a:chOff x="169601" y="2011651"/>
            <a:chExt cx="4749423" cy="4573578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1382B80-551F-87FD-B061-9FDCF6B1F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" t="8889" r="8890" b="4910"/>
            <a:stretch>
              <a:fillRect/>
            </a:stretch>
          </p:blipFill>
          <p:spPr bwMode="auto">
            <a:xfrm>
              <a:off x="219161" y="2011651"/>
              <a:ext cx="4590622" cy="4514957"/>
            </a:xfrm>
            <a:prstGeom prst="rect">
              <a:avLst/>
            </a:prstGeom>
            <a:ln w="38100" cap="sq">
              <a:solidFill>
                <a:srgbClr val="24F3FE"/>
              </a:solidFill>
              <a:miter lim="800000"/>
            </a:ln>
            <a:effectLst>
              <a:glow rad="101600">
                <a:srgbClr val="449BFC">
                  <a:alpha val="60000"/>
                </a:srgbClr>
              </a:glow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C41E0-DB20-1BF2-2B9E-0347D0AD97C3}"/>
                </a:ext>
              </a:extLst>
            </p:cNvPr>
            <p:cNvSpPr txBox="1"/>
            <p:nvPr/>
          </p:nvSpPr>
          <p:spPr>
            <a:xfrm>
              <a:off x="3675354" y="2270239"/>
              <a:ext cx="1243670" cy="56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All patients Temp vs HR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36BE4D-9344-E01F-5C7D-4F33DA5CC972}"/>
                </a:ext>
              </a:extLst>
            </p:cNvPr>
            <p:cNvSpPr txBox="1"/>
            <p:nvPr/>
          </p:nvSpPr>
          <p:spPr>
            <a:xfrm rot="16200000">
              <a:off x="-1269736" y="4569035"/>
              <a:ext cx="3155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Temperature (°C)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119A48-F6F5-67FC-5D51-2BA24A346E9D}"/>
                </a:ext>
              </a:extLst>
            </p:cNvPr>
            <p:cNvSpPr txBox="1"/>
            <p:nvPr/>
          </p:nvSpPr>
          <p:spPr>
            <a:xfrm>
              <a:off x="553237" y="6308230"/>
              <a:ext cx="3156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Heart Rate (BPM)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7781CB-C840-A748-6A70-FC55898C2B1F}"/>
              </a:ext>
            </a:extLst>
          </p:cNvPr>
          <p:cNvSpPr txBox="1"/>
          <p:nvPr/>
        </p:nvSpPr>
        <p:spPr>
          <a:xfrm>
            <a:off x="719699" y="3386410"/>
            <a:ext cx="320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Scatterplot with Histograms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9F294-7D5F-C1B1-4586-43A6473C9223}"/>
              </a:ext>
            </a:extLst>
          </p:cNvPr>
          <p:cNvSpPr txBox="1"/>
          <p:nvPr/>
        </p:nvSpPr>
        <p:spPr>
          <a:xfrm>
            <a:off x="4758767" y="4613541"/>
            <a:ext cx="4538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glow rad="101600">
                    <a:srgbClr val="150546">
                      <a:alpha val="60000"/>
                    </a:srgbClr>
                  </a:glow>
                </a:effectLst>
              </a:rPr>
              <a:t>Self-Directed (+ Programmatic) Critical Evaluation revealed project issues but bolstered my knowledge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79B50-CAE6-EFE2-D7AA-FAD6F8C85D1C}"/>
              </a:ext>
            </a:extLst>
          </p:cNvPr>
          <p:cNvSpPr txBox="1"/>
          <p:nvPr/>
        </p:nvSpPr>
        <p:spPr>
          <a:xfrm>
            <a:off x="4422174" y="5867852"/>
            <a:ext cx="801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effectLst>
                  <a:glow rad="228600">
                    <a:srgbClr val="010312">
                      <a:alpha val="60000"/>
                    </a:srgbClr>
                  </a:glow>
                </a:effectLst>
              </a:rPr>
              <a:t>Extracted trends from ICU Blood Test results that allowed earlier prediction than typical methods allow.</a:t>
            </a:r>
          </a:p>
          <a:p>
            <a:pPr algn="ctr"/>
            <a:endParaRPr lang="en-GB" sz="2400" dirty="0">
              <a:effectLst>
                <a:glow rad="228600">
                  <a:srgbClr val="010312">
                    <a:alpha val="60000"/>
                  </a:srgb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D40EB-EC9B-5BD7-A558-42D205845A0B}"/>
              </a:ext>
            </a:extLst>
          </p:cNvPr>
          <p:cNvSpPr txBox="1"/>
          <p:nvPr/>
        </p:nvSpPr>
        <p:spPr>
          <a:xfrm>
            <a:off x="4637072" y="2990724"/>
            <a:ext cx="197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effectLst>
                  <a:glow rad="101600">
                    <a:srgbClr val="150546">
                      <a:alpha val="60000"/>
                    </a:srgbClr>
                  </a:glow>
                </a:effectLst>
                <a:sym typeface="Wingdings" panose="05000000000000000000" pitchFamily="2" charset="2"/>
              </a:rPr>
              <a:t> Old Graph created with matplotlib</a:t>
            </a:r>
            <a:endParaRPr lang="en-GB" dirty="0">
              <a:solidFill>
                <a:schemeClr val="bg1"/>
              </a:solidFill>
              <a:effectLst>
                <a:glow rad="101600">
                  <a:srgbClr val="150546">
                    <a:alpha val="60000"/>
                  </a:srgbClr>
                </a:glow>
              </a:effectLst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2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8F398-095C-3387-E59A-DDA8D44A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33664A-60E5-85F1-D86D-077E20511DAC}"/>
              </a:ext>
            </a:extLst>
          </p:cNvPr>
          <p:cNvSpPr txBox="1"/>
          <p:nvPr/>
        </p:nvSpPr>
        <p:spPr>
          <a:xfrm>
            <a:off x="195264" y="147760"/>
            <a:ext cx="11744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  <a:latin typeface="+mj-lt"/>
              </a:rPr>
              <a:t>Exploring 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Curriculum Learning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to improve 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Reinforcement Learning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5FFD3-9BBC-53F6-3518-2B1298A644A6}"/>
              </a:ext>
            </a:extLst>
          </p:cNvPr>
          <p:cNvSpPr txBox="1"/>
          <p:nvPr/>
        </p:nvSpPr>
        <p:spPr>
          <a:xfrm>
            <a:off x="5066088" y="1533326"/>
            <a:ext cx="6416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</a:rPr>
              <a:t>I’m sure we’ve all followed a </a:t>
            </a:r>
            <a:r>
              <a:rPr lang="en-GB" sz="3200" dirty="0">
                <a:solidFill>
                  <a:schemeClr val="bg1"/>
                </a:solidFill>
              </a:rPr>
              <a:t>curriculum 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before?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D2044-6C01-61B2-DBB6-2A3283774DE4}"/>
              </a:ext>
            </a:extLst>
          </p:cNvPr>
          <p:cNvSpPr txBox="1"/>
          <p:nvPr/>
        </p:nvSpPr>
        <p:spPr>
          <a:xfrm>
            <a:off x="7125913" y="2422313"/>
            <a:ext cx="433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</a:rPr>
              <a:t>…Do AI agents learn better when taught in this way?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2F396-E38C-FA9A-FAC1-FABDF28B3F8B}"/>
              </a:ext>
            </a:extLst>
          </p:cNvPr>
          <p:cNvSpPr txBox="1"/>
          <p:nvPr/>
        </p:nvSpPr>
        <p:spPr>
          <a:xfrm>
            <a:off x="7352673" y="3447237"/>
            <a:ext cx="3878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First stage of Curriculum: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Single Chaser and Target (live demo)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9A149-C08A-E238-18DB-4513668E21A3}"/>
              </a:ext>
            </a:extLst>
          </p:cNvPr>
          <p:cNvSpPr txBox="1"/>
          <p:nvPr/>
        </p:nvSpPr>
        <p:spPr>
          <a:xfrm>
            <a:off x="587976" y="5878671"/>
            <a:ext cx="5508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github.com/JackEdwardAuty/Masters-Project-Exploring-Curriculum-Learning-to-Improve-Reinforcement-Learning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EA5D1-471A-A7D7-A82F-A023A75CB6CC}"/>
              </a:ext>
            </a:extLst>
          </p:cNvPr>
          <p:cNvSpPr txBox="1"/>
          <p:nvPr/>
        </p:nvSpPr>
        <p:spPr>
          <a:xfrm>
            <a:off x="6693000" y="4370567"/>
            <a:ext cx="49110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TensorFlow</a:t>
            </a:r>
            <a:endParaRPr lang="en-GB" sz="32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with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NumPy</a:t>
            </a:r>
            <a:r>
              <a:rPr lang="en-GB" sz="2400" dirty="0">
                <a:solidFill>
                  <a:schemeClr val="bg1"/>
                </a:solidFill>
              </a:rPr>
              <a:t> for calculations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Matplotlib</a:t>
            </a:r>
            <a:r>
              <a:rPr lang="en-GB" sz="2400" dirty="0">
                <a:solidFill>
                  <a:schemeClr val="bg1"/>
                </a:solidFill>
              </a:rPr>
              <a:t> to render visualisations</a:t>
            </a:r>
          </a:p>
        </p:txBody>
      </p:sp>
      <p:pic>
        <p:nvPicPr>
          <p:cNvPr id="2" name="2025-12-22 08-58-28-00.00.08.333-00.00.35.434">
            <a:hlinkClick r:id="" action="ppaction://media"/>
            <a:extLst>
              <a:ext uri="{FF2B5EF4-FFF2-40B4-BE49-F238E27FC236}">
                <a16:creationId xmlns:a16="http://schemas.microsoft.com/office/drawing/2014/main" id="{69D613D8-0BCC-9049-3919-D14F6EC1A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1604638"/>
            <a:ext cx="5066088" cy="525336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982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778BA-013E-E557-1148-D0FF519E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6CC497-DAE8-7E50-921D-6C6B44FE109C}"/>
              </a:ext>
            </a:extLst>
          </p:cNvPr>
          <p:cNvSpPr txBox="1"/>
          <p:nvPr/>
        </p:nvSpPr>
        <p:spPr>
          <a:xfrm>
            <a:off x="97120" y="5371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+mj-lt"/>
              </a:rPr>
              <a:t>Exploring 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Curriculum Learning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to improve </a:t>
            </a:r>
            <a:r>
              <a:rPr lang="en-GB" sz="4400" b="1" dirty="0">
                <a:solidFill>
                  <a:schemeClr val="bg1"/>
                </a:solidFill>
                <a:latin typeface="+mj-lt"/>
              </a:rPr>
              <a:t>Reinforcement Learning </a:t>
            </a:r>
            <a:r>
              <a:rPr lang="en-GB" sz="4400" dirty="0">
                <a:solidFill>
                  <a:schemeClr val="bg1"/>
                </a:solidFill>
                <a:latin typeface="+mj-lt"/>
              </a:rPr>
              <a:t>Outcomes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05E55-C5E6-BC53-7C5B-73F19A8312A4}"/>
              </a:ext>
            </a:extLst>
          </p:cNvPr>
          <p:cNvSpPr txBox="1"/>
          <p:nvPr/>
        </p:nvSpPr>
        <p:spPr>
          <a:xfrm>
            <a:off x="7802941" y="980373"/>
            <a:ext cx="420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…Do AI agents learn better when taught with a curriculum?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252D0-80F7-A061-99BB-76101602F15B}"/>
              </a:ext>
            </a:extLst>
          </p:cNvPr>
          <p:cNvSpPr txBox="1"/>
          <p:nvPr/>
        </p:nvSpPr>
        <p:spPr>
          <a:xfrm>
            <a:off x="7522075" y="3717826"/>
            <a:ext cx="4489030" cy="1782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GB" sz="2600" dirty="0">
                <a:solidFill>
                  <a:schemeClr val="bg1"/>
                </a:solidFill>
              </a:rPr>
              <a:t>Introduced stationary and agent adjustable obstacles:</a:t>
            </a:r>
          </a:p>
          <a:p>
            <a:pPr marL="285750" indent="-285750">
              <a:buFontTx/>
              <a:buChar char="-"/>
            </a:pPr>
            <a:r>
              <a:rPr lang="en-GB" sz="2600" dirty="0">
                <a:solidFill>
                  <a:schemeClr val="bg1"/>
                </a:solidFill>
              </a:rPr>
              <a:t>Eventually developed into full Hide-and-Seek (video)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7F267-2336-B2D9-21FD-912A0CFA0066}"/>
              </a:ext>
            </a:extLst>
          </p:cNvPr>
          <p:cNvSpPr txBox="1"/>
          <p:nvPr/>
        </p:nvSpPr>
        <p:spPr>
          <a:xfrm>
            <a:off x="7802941" y="5732935"/>
            <a:ext cx="385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github.com/JackEdwardAuty/Masters-Project-Exploring-Curriculum-Learning-to-Improve-Reinforcement-Learning</a:t>
            </a:r>
          </a:p>
        </p:txBody>
      </p:sp>
      <p:pic>
        <p:nvPicPr>
          <p:cNvPr id="12" name="Single Hider and Seeker Example [WY4mTBrboPg]-00.00.04.167-00.01.04.784">
            <a:hlinkClick r:id="" action="ppaction://media"/>
            <a:extLst>
              <a:ext uri="{FF2B5EF4-FFF2-40B4-BE49-F238E27FC236}">
                <a16:creationId xmlns:a16="http://schemas.microsoft.com/office/drawing/2014/main" id="{8E6C4B2F-420B-0402-32B8-899B76B952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831890" y="1625659"/>
            <a:ext cx="10101983" cy="5682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9A709-B68C-3320-5259-2C84B5EF2306}"/>
              </a:ext>
            </a:extLst>
          </p:cNvPr>
          <p:cNvSpPr txBox="1"/>
          <p:nvPr/>
        </p:nvSpPr>
        <p:spPr>
          <a:xfrm>
            <a:off x="7522075" y="1888859"/>
            <a:ext cx="4356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Complexity of RL environment is </a:t>
            </a:r>
            <a:r>
              <a:rPr lang="en-GB" b="1" dirty="0">
                <a:solidFill>
                  <a:schemeClr val="bg1"/>
                </a:solidFill>
              </a:rPr>
              <a:t>exponential</a:t>
            </a:r>
            <a:r>
              <a:rPr lang="en-GB" dirty="0">
                <a:solidFill>
                  <a:schemeClr val="bg1"/>
                </a:solidFill>
              </a:rPr>
              <a:t> with added obstacles and agents: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Used to simulate and prepare for relief scenarios such as natural disasters, where the goal is clear but the path towards that goal can vary.</a:t>
            </a:r>
          </a:p>
        </p:txBody>
      </p:sp>
    </p:spTree>
    <p:extLst>
      <p:ext uri="{BB962C8B-B14F-4D97-AF65-F5344CB8AC3E}">
        <p14:creationId xmlns:p14="http://schemas.microsoft.com/office/powerpoint/2010/main" val="3785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2F322-34FE-43E7-669F-284B61DA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B9AB78-FFC3-C4FC-5F3C-831A4A8190A0}"/>
              </a:ext>
            </a:extLst>
          </p:cNvPr>
          <p:cNvSpPr txBox="1"/>
          <p:nvPr/>
        </p:nvSpPr>
        <p:spPr>
          <a:xfrm>
            <a:off x="173736" y="179109"/>
            <a:ext cx="11766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  <a:latin typeface="+mj-lt"/>
              </a:rPr>
              <a:t>Exploring </a:t>
            </a:r>
            <a:r>
              <a:rPr lang="en-GB" sz="4000" b="1" dirty="0">
                <a:solidFill>
                  <a:schemeClr val="bg1"/>
                </a:solidFill>
                <a:latin typeface="+mj-lt"/>
              </a:rPr>
              <a:t>Curriculum Learning </a:t>
            </a:r>
            <a:r>
              <a:rPr lang="en-GB" sz="4000" dirty="0">
                <a:solidFill>
                  <a:schemeClr val="bg1"/>
                </a:solidFill>
                <a:latin typeface="+mj-lt"/>
              </a:rPr>
              <a:t>to improve </a:t>
            </a:r>
            <a:r>
              <a:rPr lang="en-GB" sz="4000" b="1" dirty="0">
                <a:solidFill>
                  <a:schemeClr val="bg1"/>
                </a:solidFill>
                <a:latin typeface="+mj-lt"/>
              </a:rPr>
              <a:t>Reinforcement Learning </a:t>
            </a:r>
            <a:r>
              <a:rPr lang="en-GB" sz="4000" dirty="0">
                <a:solidFill>
                  <a:schemeClr val="bg1"/>
                </a:solidFill>
                <a:latin typeface="+mj-lt"/>
              </a:rPr>
              <a:t>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81F17-A191-DE13-A25E-7952796E372A}"/>
              </a:ext>
            </a:extLst>
          </p:cNvPr>
          <p:cNvSpPr txBox="1"/>
          <p:nvPr/>
        </p:nvSpPr>
        <p:spPr>
          <a:xfrm>
            <a:off x="7367975" y="1786584"/>
            <a:ext cx="4359961" cy="172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</a:rPr>
              <a:t>Increasing environment difficulty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over time, rather than having agent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tackle max complexity at all times.</a:t>
            </a:r>
          </a:p>
          <a:p>
            <a:pPr algn="ctr">
              <a:spcAft>
                <a:spcPts val="700"/>
              </a:spcAft>
            </a:pPr>
            <a:r>
              <a:rPr lang="en-GB" dirty="0">
                <a:solidFill>
                  <a:schemeClr val="bg1"/>
                </a:solidFill>
              </a:rPr>
              <a:t>Side-by-side demonstration of</a:t>
            </a:r>
          </a:p>
          <a:p>
            <a:pPr algn="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1843D-6961-96B9-724B-27F6604E3864}"/>
              </a:ext>
            </a:extLst>
          </p:cNvPr>
          <p:cNvSpPr txBox="1"/>
          <p:nvPr/>
        </p:nvSpPr>
        <p:spPr>
          <a:xfrm>
            <a:off x="7278625" y="4733489"/>
            <a:ext cx="4661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Answer… YES!</a:t>
            </a:r>
            <a:endParaRPr lang="en-GB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5C074-FA59-16E0-160A-2749A6A92627}"/>
              </a:ext>
            </a:extLst>
          </p:cNvPr>
          <p:cNvSpPr txBox="1"/>
          <p:nvPr/>
        </p:nvSpPr>
        <p:spPr>
          <a:xfrm>
            <a:off x="4896866" y="954087"/>
            <a:ext cx="3295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github.com/</a:t>
            </a:r>
            <a:r>
              <a:rPr lang="en-GB" dirty="0" err="1">
                <a:solidFill>
                  <a:schemeClr val="bg1"/>
                </a:solidFill>
              </a:rPr>
              <a:t>JackEdwardAuty</a:t>
            </a:r>
            <a:r>
              <a:rPr lang="en-GB" dirty="0">
                <a:solidFill>
                  <a:schemeClr val="bg1"/>
                </a:solidFill>
              </a:rPr>
              <a:t>/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Masters-Project-Exploring-Curriculum-Learning-to-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Improve-Reinforcement-Learning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A0AFE-0E5A-E28E-3758-A855C0F2E80A}"/>
              </a:ext>
            </a:extLst>
          </p:cNvPr>
          <p:cNvSpPr txBox="1"/>
          <p:nvPr/>
        </p:nvSpPr>
        <p:spPr>
          <a:xfrm>
            <a:off x="7467845" y="4016107"/>
            <a:ext cx="420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…Do AI agents learn better when taught with a curriculum?</a:t>
            </a:r>
          </a:p>
        </p:txBody>
      </p:sp>
      <p:pic>
        <p:nvPicPr>
          <p:cNvPr id="7" name="Cl vs NoCL Vertical Edit">
            <a:hlinkClick r:id="" action="ppaction://media"/>
            <a:extLst>
              <a:ext uri="{FF2B5EF4-FFF2-40B4-BE49-F238E27FC236}">
                <a16:creationId xmlns:a16="http://schemas.microsoft.com/office/drawing/2014/main" id="{61C321D2-4FFF-2A54-9635-946C5C0CE4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54087"/>
            <a:ext cx="4723130" cy="5903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CE3D45-0E4A-E827-1DF5-E8F1B9C74997}"/>
              </a:ext>
            </a:extLst>
          </p:cNvPr>
          <p:cNvSpPr txBox="1"/>
          <p:nvPr/>
        </p:nvSpPr>
        <p:spPr>
          <a:xfrm>
            <a:off x="7367975" y="3024621"/>
            <a:ext cx="4359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Standard Reinforcement Learning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vs Curriculum Learning</a:t>
            </a:r>
          </a:p>
          <a:p>
            <a:pPr algn="ctr"/>
            <a:endParaRPr lang="en-GB" sz="2400" dirty="0"/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22253320-2C12-A4E8-7F4E-0AF1BA6B9221}"/>
              </a:ext>
            </a:extLst>
          </p:cNvPr>
          <p:cNvSpPr/>
          <p:nvPr/>
        </p:nvSpPr>
        <p:spPr>
          <a:xfrm flipH="1" flipV="1">
            <a:off x="4379973" y="3632151"/>
            <a:ext cx="3538730" cy="406490"/>
          </a:xfrm>
          <a:prstGeom prst="bentArrow">
            <a:avLst/>
          </a:prstGeom>
          <a:solidFill>
            <a:srgbClr val="F614EE"/>
          </a:solidFill>
          <a:ln w="28575">
            <a:solidFill>
              <a:srgbClr val="AA11FC"/>
            </a:solidFill>
          </a:ln>
          <a:effectLst>
            <a:glow rad="88900">
              <a:srgbClr val="7E04D1">
                <a:alpha val="9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3E8C5-74F2-A80C-AAEA-3CB8A7CB51FF}"/>
              </a:ext>
            </a:extLst>
          </p:cNvPr>
          <p:cNvSpPr txBox="1"/>
          <p:nvPr/>
        </p:nvSpPr>
        <p:spPr>
          <a:xfrm>
            <a:off x="4723129" y="5702685"/>
            <a:ext cx="7468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Reinforcement Learning agents </a:t>
            </a:r>
            <a:r>
              <a:rPr lang="en-GB" sz="2400" dirty="0">
                <a:solidFill>
                  <a:schemeClr val="bg1"/>
                </a:solidFill>
              </a:rPr>
              <a:t>also learned ‘better’ </a:t>
            </a:r>
            <a:r>
              <a:rPr lang="en-GB" sz="2000" dirty="0">
                <a:solidFill>
                  <a:schemeClr val="bg1"/>
                </a:solidFill>
              </a:rPr>
              <a:t>–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more quickly and efficiently – </a:t>
            </a:r>
            <a:r>
              <a:rPr lang="en-GB" sz="2800" i="1" dirty="0">
                <a:solidFill>
                  <a:schemeClr val="bg1"/>
                </a:solidFill>
              </a:rPr>
              <a:t>when following a Curriculum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4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1906</Words>
  <Application>Microsoft Office PowerPoint</Application>
  <PresentationFormat>Widescreen</PresentationFormat>
  <Paragraphs>244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Jack Auty</vt:lpstr>
      <vt:lpstr>Who am I?</vt:lpstr>
      <vt:lpstr>Background – Fun Facts</vt:lpstr>
      <vt:lpstr>Background – Technical </vt:lpstr>
      <vt:lpstr>Background – Work History</vt:lpstr>
      <vt:lpstr>Early Prediction of Sepsis from Clinical Data</vt:lpstr>
      <vt:lpstr>PowerPoint Presentation</vt:lpstr>
      <vt:lpstr>PowerPoint Presentation</vt:lpstr>
      <vt:lpstr>PowerPoint Presentation</vt:lpstr>
      <vt:lpstr>Where did this leave me?</vt:lpstr>
      <vt:lpstr>Turning Point – Data Skills Bootcamp</vt:lpstr>
      <vt:lpstr>PowerPoint Presentation</vt:lpstr>
      <vt:lpstr>Markdown Processing Personal Project</vt:lpstr>
      <vt:lpstr>Markdown Processing Tableau Dashboard</vt:lpstr>
      <vt:lpstr>Dashboard Takeaways</vt:lpstr>
      <vt:lpstr>PowerPoint Presentation</vt:lpstr>
      <vt:lpstr>Future Prospects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 Auty</dc:title>
  <dc:creator>Jack Auty</dc:creator>
  <cp:lastModifiedBy>Jack Auty</cp:lastModifiedBy>
  <cp:revision>45</cp:revision>
  <dcterms:created xsi:type="dcterms:W3CDTF">2025-12-16T13:13:04Z</dcterms:created>
  <dcterms:modified xsi:type="dcterms:W3CDTF">2025-12-22T10:38:56Z</dcterms:modified>
</cp:coreProperties>
</file>